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5" r:id="rId5"/>
    <p:sldId id="260" r:id="rId6"/>
    <p:sldId id="266" r:id="rId7"/>
    <p:sldId id="261" r:id="rId8"/>
    <p:sldId id="262" r:id="rId9"/>
    <p:sldId id="259" r:id="rId10"/>
    <p:sldId id="267" r:id="rId11"/>
    <p:sldId id="268" r:id="rId12"/>
    <p:sldId id="269" r:id="rId13"/>
    <p:sldId id="270" r:id="rId14"/>
    <p:sldId id="271" r:id="rId15"/>
    <p:sldId id="263" r:id="rId16"/>
    <p:sldId id="272" r:id="rId17"/>
    <p:sldId id="264" r:id="rId18"/>
    <p:sldId id="273" r:id="rId19"/>
    <p:sldId id="274" r:id="rId20"/>
    <p:sldId id="276" r:id="rId21"/>
    <p:sldId id="278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0T12:32:29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088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36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759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024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49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328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339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809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583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92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48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37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50.png"/><Relationship Id="rId5" Type="http://schemas.openxmlformats.org/officeDocument/2006/relationships/customXml" Target="../ink/ink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madebyevan.com/fs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adebyevan.com/fs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hyperlink" Target="https://www.madebyevan.com/fsm/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1E0EF1-6743-4B12-995B-F1A83E69E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编译原理词法分析报告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62B4A86-90DF-4779-9EA7-816B73FE4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陆逸凡</a:t>
            </a:r>
            <a:endParaRPr lang="en-US" altLang="zh-CN" dirty="0"/>
          </a:p>
          <a:p>
            <a:r>
              <a:rPr lang="en-US" altLang="zh-CN" dirty="0"/>
              <a:t>2019141090163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6807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301254-77C0-4320-A353-F9863D75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实现方式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4E5EC8-5D88-4467-9751-71BFBB41B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主要采用的实现方式：双层嵌套的</a:t>
            </a:r>
            <a:r>
              <a:rPr lang="en-US" altLang="zh-CN" dirty="0"/>
              <a:t>case</a:t>
            </a:r>
            <a:r>
              <a:rPr lang="zh-CN" altLang="en-US" dirty="0"/>
              <a:t>语句</a:t>
            </a:r>
            <a:endParaRPr lang="en-US" altLang="zh-CN" dirty="0"/>
          </a:p>
          <a:p>
            <a:r>
              <a:rPr lang="zh-CN" altLang="en-US" dirty="0"/>
              <a:t>（一）科学计数法的实现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77D0A01-ADE6-4CA3-92C1-4EB29B561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749" y="92651"/>
            <a:ext cx="3466625" cy="26024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468DB3-48BA-4001-AA93-35D3F252F1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809" b="75250"/>
          <a:stretch/>
        </p:blipFill>
        <p:spPr>
          <a:xfrm>
            <a:off x="399671" y="2822916"/>
            <a:ext cx="5639441" cy="16339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8F0B16D-6E8E-45BD-9637-676C879287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31" r="17759" b="23847"/>
          <a:stretch/>
        </p:blipFill>
        <p:spPr>
          <a:xfrm>
            <a:off x="6441769" y="3063599"/>
            <a:ext cx="5246583" cy="27480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9806E9C-2D8C-4DDB-9B2E-A39706E8F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59" y="4919214"/>
            <a:ext cx="5639441" cy="162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0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301254-77C0-4320-A353-F9863D75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实现方式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4E5EC8-5D88-4467-9751-71BFBB41B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主要采用的实现方式：双层嵌套的</a:t>
            </a:r>
            <a:r>
              <a:rPr lang="en-US" altLang="zh-CN" dirty="0"/>
              <a:t>case</a:t>
            </a:r>
            <a:r>
              <a:rPr lang="zh-CN" altLang="en-US" dirty="0"/>
              <a:t>语句</a:t>
            </a:r>
            <a:endParaRPr lang="en-US" altLang="zh-CN" dirty="0"/>
          </a:p>
          <a:p>
            <a:r>
              <a:rPr lang="zh-CN" altLang="en-US" dirty="0"/>
              <a:t>（一）科学计数法的实现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77D0A01-ADE6-4CA3-92C1-4EB29B561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000" y="593165"/>
            <a:ext cx="3466625" cy="26024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CC19DB0-85F5-4BCF-ABCA-979298A51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27" y="3429000"/>
            <a:ext cx="4983029" cy="24203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F3DBC2-D48B-45C3-A4BF-70952281A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949" y="3333065"/>
            <a:ext cx="4024563" cy="305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00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301254-77C0-4320-A353-F9863D75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实现方式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4E5EC8-5D88-4467-9751-71BFBB41B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主要采用的实现方式：双层嵌套的</a:t>
            </a:r>
            <a:r>
              <a:rPr lang="en-US" altLang="zh-CN" dirty="0"/>
              <a:t>case</a:t>
            </a:r>
            <a:r>
              <a:rPr lang="zh-CN" altLang="en-US" dirty="0"/>
              <a:t>语句</a:t>
            </a:r>
            <a:endParaRPr lang="en-US" altLang="zh-CN" dirty="0"/>
          </a:p>
          <a:p>
            <a:r>
              <a:rPr lang="zh-CN" altLang="en-US" dirty="0"/>
              <a:t>（二）多行注释识别的实现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B5F64B4-1529-49E1-8CF1-321EEE4FF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944" y="886050"/>
            <a:ext cx="3519471" cy="26402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4660F1-0F7E-4536-92E4-59733A43F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569" y="2891940"/>
            <a:ext cx="6510930" cy="3569018"/>
          </a:xfrm>
          <a:prstGeom prst="rect">
            <a:avLst/>
          </a:prstGeom>
        </p:spPr>
      </p:pic>
      <p:pic>
        <p:nvPicPr>
          <p:cNvPr id="5" name="音频 4">
            <a:hlinkClick r:id="" action="ppaction://media"/>
            <a:extLst>
              <a:ext uri="{FF2B5EF4-FFF2-40B4-BE49-F238E27FC236}">
                <a16:creationId xmlns:a16="http://schemas.microsoft.com/office/drawing/2014/main" id="{14EF1219-E603-4D5A-BEEA-7146CEE70C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2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71"/>
    </mc:Choice>
    <mc:Fallback>
      <p:transition spd="slow" advTm="9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301254-77C0-4320-A353-F9863D75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实现方式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4E5EC8-5D88-4467-9751-71BFBB41B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主要采用的实现方式：双层嵌套的</a:t>
            </a:r>
            <a:r>
              <a:rPr lang="en-US" altLang="zh-CN" dirty="0"/>
              <a:t>case</a:t>
            </a:r>
            <a:r>
              <a:rPr lang="zh-CN" altLang="en-US" dirty="0"/>
              <a:t>语句</a:t>
            </a:r>
            <a:endParaRPr lang="en-US" altLang="zh-CN" dirty="0"/>
          </a:p>
          <a:p>
            <a:r>
              <a:rPr lang="zh-CN" altLang="en-US" dirty="0"/>
              <a:t>（二）多行注释识别的实现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B5F64B4-1529-49E1-8CF1-321EEE4FF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944" y="886050"/>
            <a:ext cx="3519471" cy="26402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76350CD-5F54-4003-AF55-BF52E4F0DF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022"/>
          <a:stretch/>
        </p:blipFill>
        <p:spPr>
          <a:xfrm>
            <a:off x="521689" y="3127815"/>
            <a:ext cx="5657396" cy="31898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FAB24E-048E-4304-8BAD-CC498F2861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2166" r="34375"/>
          <a:stretch/>
        </p:blipFill>
        <p:spPr>
          <a:xfrm>
            <a:off x="6621469" y="4056180"/>
            <a:ext cx="4432420" cy="2252067"/>
          </a:xfrm>
          <a:prstGeom prst="rect">
            <a:avLst/>
          </a:prstGeom>
        </p:spPr>
      </p:pic>
      <p:pic>
        <p:nvPicPr>
          <p:cNvPr id="5" name="音频 4">
            <a:hlinkClick r:id="" action="ppaction://media"/>
            <a:extLst>
              <a:ext uri="{FF2B5EF4-FFF2-40B4-BE49-F238E27FC236}">
                <a16:creationId xmlns:a16="http://schemas.microsoft.com/office/drawing/2014/main" id="{493524C1-4365-474A-A153-12E43BEC5E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2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40"/>
    </mc:Choice>
    <mc:Fallback>
      <p:transition spd="slow" advTm="6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301254-77C0-4320-A353-F9863D75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实现方式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4E5EC8-5D88-4467-9751-71BFBB41B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主要采用的实现方式：双层嵌套的</a:t>
            </a:r>
            <a:r>
              <a:rPr lang="en-US" altLang="zh-CN" dirty="0"/>
              <a:t>case</a:t>
            </a:r>
            <a:r>
              <a:rPr lang="zh-CN" altLang="en-US" dirty="0"/>
              <a:t>语句</a:t>
            </a:r>
            <a:endParaRPr lang="en-US" altLang="zh-CN" dirty="0"/>
          </a:p>
          <a:p>
            <a:r>
              <a:rPr lang="zh-CN" altLang="en-US" dirty="0"/>
              <a:t>（三）出错处理的实现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77F6FD4-220C-415E-BA56-8B2BBF8BC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49" y="2885835"/>
            <a:ext cx="5721228" cy="30592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55745AC-3FA9-4E38-AB91-0F87B61BC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837" y="2955672"/>
            <a:ext cx="4854263" cy="2919551"/>
          </a:xfrm>
          <a:prstGeom prst="rect">
            <a:avLst/>
          </a:prstGeom>
        </p:spPr>
      </p:pic>
      <p:pic>
        <p:nvPicPr>
          <p:cNvPr id="6" name="音频 5">
            <a:hlinkClick r:id="" action="ppaction://media"/>
            <a:extLst>
              <a:ext uri="{FF2B5EF4-FFF2-40B4-BE49-F238E27FC236}">
                <a16:creationId xmlns:a16="http://schemas.microsoft.com/office/drawing/2014/main" id="{1767DBFF-553B-405D-96BF-83DEDF6735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7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18"/>
    </mc:Choice>
    <mc:Fallback>
      <p:transition spd="slow" advTm="15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A9D347-83E4-4EB2-81AB-D4453C26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</a:t>
            </a:r>
            <a:r>
              <a:rPr lang="zh-CN" altLang="en-US" dirty="0"/>
              <a:t>核心函数的复杂度分析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237A03-4A16-48AC-BAF3-16C121ACC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首先画出核心函数的</a:t>
            </a:r>
            <a:r>
              <a:rPr lang="en-US" altLang="zh-CN" dirty="0"/>
              <a:t>DFA</a:t>
            </a:r>
            <a:r>
              <a:rPr lang="zh-CN" altLang="en-US" dirty="0"/>
              <a:t>图如下：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3457540-E4D7-40E6-94FB-9331B3C39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498" y="2204172"/>
            <a:ext cx="5915994" cy="44410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7E4A6C0-4F63-4681-B7AF-F28F01687972}"/>
              </a:ext>
            </a:extLst>
          </p:cNvPr>
          <p:cNvSpPr txBox="1"/>
          <p:nvPr/>
        </p:nvSpPr>
        <p:spPr>
          <a:xfrm>
            <a:off x="7238999" y="2491153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根据公式环复杂度</a:t>
            </a:r>
            <a:r>
              <a:rPr lang="en-US" altLang="zh-CN" dirty="0"/>
              <a:t>=E-N+2</a:t>
            </a:r>
          </a:p>
          <a:p>
            <a:r>
              <a:rPr lang="zh-CN" altLang="en-US" dirty="0"/>
              <a:t>分析计算可得环复杂度为</a:t>
            </a:r>
            <a:endParaRPr lang="en-US" altLang="zh-CN" dirty="0"/>
          </a:p>
          <a:p>
            <a:r>
              <a:rPr lang="en-US" altLang="zh-CN" dirty="0"/>
              <a:t>31-14+2=19</a:t>
            </a:r>
            <a:endParaRPr lang="zh-CN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墨迹 39">
                <a:extLst>
                  <a:ext uri="{FF2B5EF4-FFF2-40B4-BE49-F238E27FC236}">
                    <a16:creationId xmlns:a16="http://schemas.microsoft.com/office/drawing/2014/main" id="{03536E33-7402-4B1D-A1C9-4146CC34BECA}"/>
                  </a:ext>
                </a:extLst>
              </p14:cNvPr>
              <p14:cNvContentPartPr/>
              <p14:nvPr/>
            </p14:nvContentPartPr>
            <p14:xfrm>
              <a:off x="9806169" y="3041926"/>
              <a:ext cx="360" cy="360"/>
            </p14:xfrm>
          </p:contentPart>
        </mc:Choice>
        <mc:Fallback xmlns="">
          <p:pic>
            <p:nvPicPr>
              <p:cNvPr id="40" name="墨迹 39">
                <a:extLst>
                  <a:ext uri="{FF2B5EF4-FFF2-40B4-BE49-F238E27FC236}">
                    <a16:creationId xmlns:a16="http://schemas.microsoft.com/office/drawing/2014/main" id="{03536E33-7402-4B1D-A1C9-4146CC34BE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97529" y="303328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音频 7">
            <a:hlinkClick r:id="" action="ppaction://media"/>
            <a:extLst>
              <a:ext uri="{FF2B5EF4-FFF2-40B4-BE49-F238E27FC236}">
                <a16:creationId xmlns:a16="http://schemas.microsoft.com/office/drawing/2014/main" id="{079D6182-44E4-4240-8BFE-AD25308ABD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2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04"/>
    </mc:Choice>
    <mc:Fallback>
      <p:transition spd="slow" advTm="6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A9D347-83E4-4EB2-81AB-D4453C26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</a:t>
            </a:r>
            <a:r>
              <a:rPr lang="zh-CN" altLang="en-US" dirty="0"/>
              <a:t>核心函数的复杂度分析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237A03-4A16-48AC-BAF3-16C121ACC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采用基本路径测试法，实现全覆盖，应该设计</a:t>
            </a:r>
            <a:r>
              <a:rPr lang="en-US" altLang="zh-CN" dirty="0"/>
              <a:t>19</a:t>
            </a:r>
            <a:r>
              <a:rPr lang="zh-CN" altLang="en-US" dirty="0"/>
              <a:t>个测试用例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7AE3738-7842-438E-B99C-BE5F64758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498" y="2204172"/>
            <a:ext cx="5915994" cy="4441036"/>
          </a:xfrm>
          <a:prstGeom prst="rect">
            <a:avLst/>
          </a:prstGeom>
        </p:spPr>
      </p:pic>
      <p:pic>
        <p:nvPicPr>
          <p:cNvPr id="7" name="音频 6">
            <a:hlinkClick r:id="" action="ppaction://media"/>
            <a:extLst>
              <a:ext uri="{FF2B5EF4-FFF2-40B4-BE49-F238E27FC236}">
                <a16:creationId xmlns:a16="http://schemas.microsoft.com/office/drawing/2014/main" id="{730D846D-9FE5-4E56-B1CB-168E292B65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2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25"/>
    </mc:Choice>
    <mc:Fallback>
      <p:transition spd="slow" advTm="6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EE87C4-D79E-45F2-B68E-FA34A3404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 </a:t>
            </a:r>
            <a:r>
              <a:rPr lang="zh-CN" altLang="en-US" dirty="0"/>
              <a:t>实际测试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20731F-C595-4532-8268-4EA736E90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针对</a:t>
            </a:r>
            <a:r>
              <a:rPr lang="en-US" altLang="zh-CN" dirty="0"/>
              <a:t>2</a:t>
            </a:r>
            <a:r>
              <a:rPr lang="zh-CN" altLang="en-US" dirty="0"/>
              <a:t>种实现的功能，分别编写测试文件进行测试。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8DFAA29-409A-44D0-AA0B-B0EF29DD6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16" y="2529930"/>
            <a:ext cx="9544551" cy="179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15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EE87C4-D79E-45F2-B68E-FA34A3404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 </a:t>
            </a:r>
            <a:r>
              <a:rPr lang="zh-CN" altLang="en-US" dirty="0"/>
              <a:t>实际测试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20731F-C595-4532-8268-4EA736E90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在对注释的测试文件</a:t>
            </a:r>
            <a:r>
              <a:rPr lang="en-US" altLang="zh-CN" dirty="0" err="1"/>
              <a:t>commentTest.TNY</a:t>
            </a:r>
            <a:r>
              <a:rPr lang="zh-CN" altLang="en-US" dirty="0"/>
              <a:t>中，根据各种情况设计了</a:t>
            </a:r>
            <a:r>
              <a:rPr lang="en-US" altLang="zh-CN" dirty="0"/>
              <a:t>4</a:t>
            </a:r>
            <a:r>
              <a:rPr lang="zh-CN" altLang="en-US" dirty="0"/>
              <a:t>种测试用例，包含了多行注释</a:t>
            </a:r>
            <a:r>
              <a:rPr lang="en-US" altLang="zh-CN" dirty="0"/>
              <a:t>DFA</a:t>
            </a:r>
            <a:r>
              <a:rPr lang="zh-CN" altLang="en-US" dirty="0"/>
              <a:t>的所有路径。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0D86068-74D0-45E5-984E-8F60D4EBA5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872" b="21689"/>
          <a:stretch/>
        </p:blipFill>
        <p:spPr>
          <a:xfrm>
            <a:off x="1261872" y="2593341"/>
            <a:ext cx="4552774" cy="29165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D4B4EA5-40AC-4A80-BD5A-34FF98B49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704" y="2593341"/>
            <a:ext cx="4494808" cy="3237400"/>
          </a:xfrm>
          <a:prstGeom prst="rect">
            <a:avLst/>
          </a:prstGeom>
        </p:spPr>
      </p:pic>
      <p:pic>
        <p:nvPicPr>
          <p:cNvPr id="7" name="音频 6">
            <a:hlinkClick r:id="" action="ppaction://media"/>
            <a:extLst>
              <a:ext uri="{FF2B5EF4-FFF2-40B4-BE49-F238E27FC236}">
                <a16:creationId xmlns:a16="http://schemas.microsoft.com/office/drawing/2014/main" id="{A7E8DE63-3E5A-4EB2-ACF8-3D122F1F4E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4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25"/>
    </mc:Choice>
    <mc:Fallback>
      <p:transition spd="slow" advTm="5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EE87C4-D79E-45F2-B68E-FA34A3404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 </a:t>
            </a:r>
            <a:r>
              <a:rPr lang="zh-CN" altLang="en-US" dirty="0"/>
              <a:t>实际测试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20731F-C595-4532-8268-4EA736E90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在对注释的测试文件</a:t>
            </a:r>
            <a:r>
              <a:rPr lang="en-US" altLang="zh-CN" dirty="0" err="1"/>
              <a:t>float_test.TNY</a:t>
            </a:r>
            <a:r>
              <a:rPr lang="zh-CN" altLang="en-US" dirty="0"/>
              <a:t>中，根据各种情况设计了</a:t>
            </a:r>
            <a:r>
              <a:rPr lang="en-US" altLang="zh-CN" dirty="0"/>
              <a:t>10</a:t>
            </a:r>
            <a:r>
              <a:rPr lang="zh-CN" altLang="en-US" dirty="0"/>
              <a:t>种测试用例以及</a:t>
            </a:r>
            <a:r>
              <a:rPr lang="en-US" altLang="zh-CN" dirty="0"/>
              <a:t>2</a:t>
            </a:r>
            <a:r>
              <a:rPr lang="zh-CN" altLang="en-US" dirty="0"/>
              <a:t>种错误用例，包含了科学计数法识别的</a:t>
            </a:r>
            <a:r>
              <a:rPr lang="en-US" altLang="zh-CN" dirty="0"/>
              <a:t>DFA</a:t>
            </a:r>
            <a:r>
              <a:rPr lang="zh-CN" altLang="en-US" dirty="0"/>
              <a:t>的所有路径。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41ADEEE-B0CB-434E-AF26-4AEB8B986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14" y="2730744"/>
            <a:ext cx="5038725" cy="37528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A49A987-D0AD-468E-9E58-2BBCD2453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071" y="2439132"/>
            <a:ext cx="3719329" cy="40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9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AFBC91-B351-4BDD-A87D-16B5E2B8C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编程语言及开发环境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BD8D4C-A116-4426-A15E-D032AEDA4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16369"/>
            <a:ext cx="8595360" cy="4351337"/>
          </a:xfrm>
        </p:spPr>
        <p:txBody>
          <a:bodyPr/>
          <a:lstStyle/>
          <a:p>
            <a:r>
              <a:rPr lang="zh-CN" altLang="en-US" dirty="0"/>
              <a:t>编程语言：</a:t>
            </a:r>
            <a:r>
              <a:rPr lang="en-US" altLang="zh-CN" dirty="0"/>
              <a:t>C</a:t>
            </a:r>
            <a:r>
              <a:rPr lang="zh-CN" altLang="en-US" dirty="0"/>
              <a:t>语言</a:t>
            </a:r>
            <a:endParaRPr lang="en-US" altLang="zh-CN" dirty="0"/>
          </a:p>
          <a:p>
            <a:r>
              <a:rPr lang="zh-CN" altLang="en-US" dirty="0"/>
              <a:t>开发环境：</a:t>
            </a:r>
            <a:endParaRPr lang="en-US" altLang="zh-CN" dirty="0"/>
          </a:p>
          <a:p>
            <a:pPr lvl="1"/>
            <a:r>
              <a:rPr lang="zh-CN" altLang="en-US" dirty="0"/>
              <a:t>硬件：处理器</a:t>
            </a:r>
            <a:r>
              <a:rPr lang="en-US" altLang="zh-CN" dirty="0"/>
              <a:t>AMD Ryzen 7 5800H with Radeon Graphics            3.20 GHz</a:t>
            </a:r>
          </a:p>
          <a:p>
            <a:pPr lvl="1"/>
            <a:r>
              <a:rPr lang="zh-CN" altLang="en-US" dirty="0"/>
              <a:t>软件：</a:t>
            </a:r>
            <a:r>
              <a:rPr lang="en-US" altLang="zh-CN" dirty="0"/>
              <a:t>Windows11 </a:t>
            </a:r>
            <a:r>
              <a:rPr lang="zh-CN" altLang="en-US" dirty="0"/>
              <a:t>家庭版</a:t>
            </a:r>
            <a:endParaRPr lang="en-US" altLang="zh-CN" dirty="0"/>
          </a:p>
          <a:p>
            <a:pPr lvl="1"/>
            <a:r>
              <a:rPr lang="en-US" altLang="zh-CN" dirty="0"/>
              <a:t>IDE: Microsoft Visual Studio 2019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EC74F0C-5458-4530-8B81-2B0F2620A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232" y="3223931"/>
            <a:ext cx="4191511" cy="354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54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EE87C4-D79E-45F2-B68E-FA34A3404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 </a:t>
            </a:r>
            <a:r>
              <a:rPr lang="zh-CN" altLang="en-US" dirty="0"/>
              <a:t>实际测试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20731F-C595-4532-8268-4EA736E90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针对格式错误的报错，能够做到识别并进行错误提示。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41ADEEE-B0CB-434E-AF26-4AEB8B9865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301"/>
          <a:stretch/>
        </p:blipFill>
        <p:spPr>
          <a:xfrm>
            <a:off x="3040189" y="2439132"/>
            <a:ext cx="5038725" cy="7392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A49A987-D0AD-468E-9E58-2BBCD2453D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0127"/>
          <a:stretch/>
        </p:blipFill>
        <p:spPr>
          <a:xfrm>
            <a:off x="2334768" y="4535367"/>
            <a:ext cx="6776112" cy="1464347"/>
          </a:xfrm>
          <a:prstGeom prst="rect">
            <a:avLst/>
          </a:prstGeom>
        </p:spPr>
      </p:pic>
      <p:sp>
        <p:nvSpPr>
          <p:cNvPr id="4" name="箭头: 下 3">
            <a:extLst>
              <a:ext uri="{FF2B5EF4-FFF2-40B4-BE49-F238E27FC236}">
                <a16:creationId xmlns:a16="http://schemas.microsoft.com/office/drawing/2014/main" id="{29ACCEA8-4605-4372-8562-954482D7555F}"/>
              </a:ext>
            </a:extLst>
          </p:cNvPr>
          <p:cNvSpPr/>
          <p:nvPr/>
        </p:nvSpPr>
        <p:spPr>
          <a:xfrm>
            <a:off x="5222512" y="3429000"/>
            <a:ext cx="674077" cy="855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音频 7">
            <a:hlinkClick r:id="" action="ppaction://media"/>
            <a:extLst>
              <a:ext uri="{FF2B5EF4-FFF2-40B4-BE49-F238E27FC236}">
                <a16:creationId xmlns:a16="http://schemas.microsoft.com/office/drawing/2014/main" id="{ADAB49DF-C4C9-4084-AF60-2F3FE3A7AC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3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46"/>
    </mc:Choice>
    <mc:Fallback>
      <p:transition spd="slow" advTm="4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EE87C4-D79E-45F2-B68E-FA34A3404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 </a:t>
            </a:r>
            <a:r>
              <a:rPr lang="zh-CN" altLang="en-US" dirty="0"/>
              <a:t>实际测试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20731F-C595-4532-8268-4EA736E90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测试总结：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编写三个测试程序，覆盖了所有</a:t>
            </a:r>
            <a:r>
              <a:rPr lang="en-US" altLang="zh-CN" dirty="0"/>
              <a:t>19</a:t>
            </a:r>
            <a:r>
              <a:rPr lang="zh-CN" altLang="en-US" dirty="0"/>
              <a:t>种路径。测试结果表明，本次实验中新增部分的预期功能均已达到。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A96A8B2-BD62-4F39-87A1-9AF07FE7F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3573284"/>
            <a:ext cx="9544551" cy="179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40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0D2415E6-4EB3-4F82-9766-EA303EA185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谢谢！</a:t>
            </a:r>
          </a:p>
        </p:txBody>
      </p:sp>
      <p:sp>
        <p:nvSpPr>
          <p:cNvPr id="8" name="副标题 7">
            <a:extLst>
              <a:ext uri="{FF2B5EF4-FFF2-40B4-BE49-F238E27FC236}">
                <a16:creationId xmlns:a16="http://schemas.microsoft.com/office/drawing/2014/main" id="{7546069D-7BBF-4497-9320-EC077302CF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陆逸凡</a:t>
            </a:r>
            <a:endParaRPr lang="en-US" altLang="zh-CN" dirty="0"/>
          </a:p>
          <a:p>
            <a:r>
              <a:rPr lang="en-US" altLang="zh-CN" dirty="0"/>
              <a:t>2019141090163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144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920111-C705-4612-909A-CCE8C669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</a:t>
            </a:r>
            <a:r>
              <a:rPr lang="zh-CN" altLang="en-US" dirty="0"/>
              <a:t>工作内容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F95DF6-0BB8-42E9-B143-1CC5C9910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dirty="0"/>
              <a:t>2.1 Tiny</a:t>
            </a:r>
            <a:r>
              <a:rPr lang="zh-CN" altLang="en-US" sz="2800" b="1" dirty="0"/>
              <a:t>词法分析器的原本功能</a:t>
            </a:r>
            <a:endParaRPr lang="en-US" altLang="zh-CN" sz="2800" b="1" dirty="0"/>
          </a:p>
          <a:p>
            <a:pPr marL="0" indent="0">
              <a:buNone/>
            </a:pPr>
            <a:r>
              <a:rPr lang="zh-CN" altLang="en-US" sz="2400" dirty="0"/>
              <a:t>分析：源程序中，使用</a:t>
            </a:r>
            <a:r>
              <a:rPr lang="en-US" altLang="zh-CN" sz="2400" dirty="0"/>
              <a:t>SCAN.C</a:t>
            </a:r>
            <a:r>
              <a:rPr lang="zh-CN" altLang="en-US" sz="2400" dirty="0"/>
              <a:t>中的</a:t>
            </a:r>
            <a:r>
              <a:rPr lang="en-US" altLang="zh-CN" sz="2400" dirty="0" err="1"/>
              <a:t>getToken</a:t>
            </a:r>
            <a:r>
              <a:rPr lang="en-US" altLang="zh-CN" sz="2400" dirty="0"/>
              <a:t>()</a:t>
            </a:r>
            <a:r>
              <a:rPr lang="zh-CN" altLang="en-US" sz="2400" dirty="0"/>
              <a:t>函数实现词法分析功能。具体利用双层嵌套的</a:t>
            </a:r>
            <a:r>
              <a:rPr lang="en-US" altLang="zh-CN" sz="2400" dirty="0"/>
              <a:t>case</a:t>
            </a:r>
            <a:r>
              <a:rPr lang="zh-CN" altLang="en-US" sz="2400" dirty="0"/>
              <a:t>语句实现。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画出修改前的</a:t>
            </a:r>
            <a:r>
              <a:rPr lang="en-US" altLang="zh-CN" sz="2400" dirty="0"/>
              <a:t>DFA</a:t>
            </a:r>
            <a:r>
              <a:rPr lang="zh-CN" altLang="en-US" sz="2400" dirty="0"/>
              <a:t>如右图：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可以看到原词法分析器只对整数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进行了简单的判定。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其注释是采用“</a:t>
            </a:r>
            <a:r>
              <a:rPr lang="en-US" altLang="zh-CN" sz="2400" dirty="0"/>
              <a:t>{</a:t>
            </a:r>
            <a:r>
              <a:rPr lang="zh-CN" altLang="en-US" sz="2400" dirty="0"/>
              <a:t>”与“</a:t>
            </a:r>
            <a:r>
              <a:rPr lang="en-US" altLang="zh-CN" sz="2400" dirty="0"/>
              <a:t>}</a:t>
            </a:r>
            <a:r>
              <a:rPr lang="zh-CN" altLang="en-US" sz="2400" dirty="0"/>
              <a:t>”来进行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标识。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ED82AD6-896A-4B21-BDEE-D76720C71701}"/>
              </a:ext>
            </a:extLst>
          </p:cNvPr>
          <p:cNvSpPr txBox="1"/>
          <p:nvPr/>
        </p:nvSpPr>
        <p:spPr>
          <a:xfrm>
            <a:off x="5898596" y="6332970"/>
            <a:ext cx="4908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DFA</a:t>
            </a:r>
            <a:r>
              <a:rPr lang="zh-CN" altLang="en-US" sz="900" dirty="0"/>
              <a:t>在线制作网址：</a:t>
            </a:r>
            <a:r>
              <a:rPr lang="en-US" altLang="zh-CN" sz="900" dirty="0">
                <a:hlinkClick r:id="rId4"/>
              </a:rPr>
              <a:t>Finite State Machine Designer - by Evan Wallace (madebyevan.com)</a:t>
            </a:r>
            <a:endParaRPr lang="zh-CN" altLang="en-US" sz="9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2279268-40EF-43F3-8179-432F2C6A1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206" y="3229708"/>
            <a:ext cx="4193043" cy="3147646"/>
          </a:xfrm>
          <a:prstGeom prst="rect">
            <a:avLst/>
          </a:prstGeom>
        </p:spPr>
      </p:pic>
      <p:pic>
        <p:nvPicPr>
          <p:cNvPr id="5" name="音频 4">
            <a:hlinkClick r:id="" action="ppaction://media"/>
            <a:extLst>
              <a:ext uri="{FF2B5EF4-FFF2-40B4-BE49-F238E27FC236}">
                <a16:creationId xmlns:a16="http://schemas.microsoft.com/office/drawing/2014/main" id="{D038CBAF-7FAC-4CF6-9096-00C05C8D0D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0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97"/>
    </mc:Choice>
    <mc:Fallback>
      <p:transition spd="slow" advTm="5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920111-C705-4612-909A-CCE8C669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</a:t>
            </a:r>
            <a:r>
              <a:rPr lang="zh-CN" altLang="en-US" dirty="0"/>
              <a:t>工作内容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F95DF6-0BB8-42E9-B143-1CC5C9910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800" b="1" dirty="0"/>
              <a:t>2.1 Tiny</a:t>
            </a:r>
            <a:r>
              <a:rPr lang="zh-CN" altLang="en-US" sz="2800" b="1" dirty="0"/>
              <a:t>词法分析器的原本功能</a:t>
            </a:r>
            <a:endParaRPr lang="en-US" altLang="zh-CN" sz="2800" b="1" dirty="0"/>
          </a:p>
          <a:p>
            <a:pPr marL="0" indent="0">
              <a:buNone/>
            </a:pPr>
            <a:r>
              <a:rPr lang="zh-CN" altLang="en-US" sz="2400" dirty="0"/>
              <a:t>原词法分析器一共有</a:t>
            </a:r>
            <a:r>
              <a:rPr lang="en-US" altLang="zh-CN" sz="2400" dirty="0"/>
              <a:t>6</a:t>
            </a:r>
            <a:r>
              <a:rPr lang="zh-CN" altLang="en-US" sz="2400" dirty="0"/>
              <a:t>种状态：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START,</a:t>
            </a:r>
          </a:p>
          <a:p>
            <a:pPr marL="0" indent="0">
              <a:buNone/>
            </a:pPr>
            <a:r>
              <a:rPr lang="en-US" altLang="zh-CN" sz="2400" dirty="0"/>
              <a:t>INASSIGN, </a:t>
            </a:r>
          </a:p>
          <a:p>
            <a:pPr marL="0" indent="0">
              <a:buNone/>
            </a:pPr>
            <a:r>
              <a:rPr lang="en-US" altLang="zh-CN" sz="2400" dirty="0"/>
              <a:t>INCOMMENT,</a:t>
            </a:r>
          </a:p>
          <a:p>
            <a:pPr marL="0" indent="0">
              <a:buNone/>
            </a:pPr>
            <a:r>
              <a:rPr lang="en-US" altLang="zh-CN" sz="2400" dirty="0"/>
              <a:t>INNUM,</a:t>
            </a:r>
          </a:p>
          <a:p>
            <a:pPr marL="0" indent="0">
              <a:buNone/>
            </a:pPr>
            <a:r>
              <a:rPr lang="en-US" altLang="zh-CN" sz="2400" dirty="0"/>
              <a:t>INID,</a:t>
            </a:r>
          </a:p>
          <a:p>
            <a:pPr marL="0" indent="0">
              <a:buNone/>
            </a:pPr>
            <a:r>
              <a:rPr lang="en-US" altLang="zh-CN" sz="2400" dirty="0"/>
              <a:t>DONE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ED82AD6-896A-4B21-BDEE-D76720C71701}"/>
              </a:ext>
            </a:extLst>
          </p:cNvPr>
          <p:cNvSpPr txBox="1"/>
          <p:nvPr/>
        </p:nvSpPr>
        <p:spPr>
          <a:xfrm>
            <a:off x="5898596" y="6332970"/>
            <a:ext cx="4908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DFA</a:t>
            </a:r>
            <a:r>
              <a:rPr lang="zh-CN" altLang="en-US" sz="900" dirty="0"/>
              <a:t>在线制作网址：</a:t>
            </a:r>
            <a:r>
              <a:rPr lang="en-US" altLang="zh-CN" sz="900" dirty="0">
                <a:hlinkClick r:id="rId2"/>
              </a:rPr>
              <a:t>Finite State Machine Designer - by Evan Wallace (madebyevan.com)</a:t>
            </a:r>
            <a:endParaRPr lang="zh-CN" altLang="en-US" sz="9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2279268-40EF-43F3-8179-432F2C6A1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866" y="2241616"/>
            <a:ext cx="5450176" cy="40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920111-C705-4612-909A-CCE8C669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</a:t>
            </a:r>
            <a:r>
              <a:rPr lang="zh-CN" altLang="en-US" dirty="0"/>
              <a:t>工作内容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F95DF6-0BB8-42E9-B143-1CC5C9910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dirty="0"/>
              <a:t>2.2 Tiny</a:t>
            </a:r>
            <a:r>
              <a:rPr lang="zh-CN" altLang="en-US" sz="2800" b="1" dirty="0"/>
              <a:t>词法分析器的新增功能</a:t>
            </a:r>
            <a:endParaRPr lang="en-US" altLang="zh-CN" sz="2800" b="1" dirty="0"/>
          </a:p>
          <a:p>
            <a:pPr marL="0" indent="0">
              <a:buNone/>
            </a:pPr>
            <a:r>
              <a:rPr lang="zh-CN" altLang="en-US" sz="2400" dirty="0"/>
              <a:t>（一）浮点数</a:t>
            </a:r>
            <a:r>
              <a:rPr lang="en-US" altLang="zh-CN" sz="2400" dirty="0"/>
              <a:t>&amp;</a:t>
            </a:r>
            <a:r>
              <a:rPr lang="zh-CN" altLang="en-US" sz="2400" dirty="0"/>
              <a:t>科学计数法的识别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分析：浮点数科学计数法的结构形式的例子为：</a:t>
            </a:r>
            <a:r>
              <a:rPr lang="en-US" altLang="zh-CN" sz="2400" dirty="0"/>
              <a:t>3.5e+2</a:t>
            </a:r>
            <a:r>
              <a:rPr lang="zh-CN" altLang="en-US" sz="2400" dirty="0"/>
              <a:t>，</a:t>
            </a:r>
            <a:r>
              <a:rPr lang="en-US" altLang="zh-CN" sz="2400" dirty="0"/>
              <a:t>5E-1</a:t>
            </a:r>
          </a:p>
          <a:p>
            <a:pPr marL="0" indent="0">
              <a:buNone/>
            </a:pPr>
            <a:r>
              <a:rPr lang="zh-CN" altLang="en-US" sz="2400" dirty="0"/>
              <a:t>需要在原基于整数的分析器上增加关于小数点“</a:t>
            </a:r>
            <a:r>
              <a:rPr lang="en-US" altLang="zh-CN" sz="2400" dirty="0"/>
              <a:t>.</a:t>
            </a:r>
            <a:r>
              <a:rPr lang="zh-CN" altLang="en-US" sz="2400" dirty="0"/>
              <a:t>”、字符“</a:t>
            </a:r>
            <a:r>
              <a:rPr lang="en-US" altLang="zh-CN" sz="2400" dirty="0"/>
              <a:t>e</a:t>
            </a:r>
            <a:r>
              <a:rPr lang="zh-CN" altLang="en-US" sz="2400" dirty="0"/>
              <a:t>”“</a:t>
            </a:r>
            <a:r>
              <a:rPr lang="en-US" altLang="zh-CN" sz="2400" dirty="0"/>
              <a:t>E</a:t>
            </a:r>
            <a:r>
              <a:rPr lang="zh-CN" altLang="en-US" sz="2400" dirty="0"/>
              <a:t>”以及加减号“</a:t>
            </a:r>
            <a:r>
              <a:rPr lang="en-US" altLang="zh-CN" sz="2400" dirty="0"/>
              <a:t>+</a:t>
            </a:r>
            <a:r>
              <a:rPr lang="zh-CN" altLang="en-US" sz="2400" dirty="0"/>
              <a:t>”“</a:t>
            </a:r>
            <a:r>
              <a:rPr lang="en-US" altLang="zh-CN" sz="2400" dirty="0"/>
              <a:t>-</a:t>
            </a:r>
            <a:r>
              <a:rPr lang="zh-CN" altLang="en-US" sz="2400" dirty="0"/>
              <a:t>”的识别。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需要注意的点是：</a:t>
            </a:r>
            <a:r>
              <a:rPr lang="en-US" altLang="zh-CN" sz="2400" dirty="0"/>
              <a:t>e/E</a:t>
            </a:r>
            <a:r>
              <a:rPr lang="zh-CN" altLang="en-US" sz="2400" dirty="0"/>
              <a:t>之前的数可以为小数，而之后的数含义为</a:t>
            </a:r>
            <a:r>
              <a:rPr lang="en-US" altLang="zh-CN" sz="2400" dirty="0"/>
              <a:t>10</a:t>
            </a:r>
            <a:r>
              <a:rPr lang="zh-CN" altLang="en-US" sz="2400" dirty="0"/>
              <a:t>的次方，因此为整数。</a:t>
            </a:r>
          </a:p>
        </p:txBody>
      </p:sp>
      <p:pic>
        <p:nvPicPr>
          <p:cNvPr id="5" name="音频 4">
            <a:hlinkClick r:id="" action="ppaction://media"/>
            <a:extLst>
              <a:ext uri="{FF2B5EF4-FFF2-40B4-BE49-F238E27FC236}">
                <a16:creationId xmlns:a16="http://schemas.microsoft.com/office/drawing/2014/main" id="{EFED6BE9-A949-4DA4-B12E-6082156AFF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5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49"/>
    </mc:Choice>
    <mc:Fallback>
      <p:transition spd="slow" advTm="20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920111-C705-4612-909A-CCE8C669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</a:t>
            </a:r>
            <a:r>
              <a:rPr lang="zh-CN" altLang="en-US" dirty="0"/>
              <a:t>工作内容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F95DF6-0BB8-42E9-B143-1CC5C9910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dirty="0"/>
              <a:t>2.2 Tiny</a:t>
            </a:r>
            <a:r>
              <a:rPr lang="zh-CN" altLang="en-US" sz="2800" b="1" dirty="0"/>
              <a:t>词法分析器的新增功能</a:t>
            </a:r>
            <a:endParaRPr lang="en-US" altLang="zh-CN" sz="2800" b="1" dirty="0"/>
          </a:p>
          <a:p>
            <a:pPr marL="0" indent="0">
              <a:buNone/>
            </a:pPr>
            <a:r>
              <a:rPr lang="zh-CN" altLang="en-US" sz="2400" dirty="0"/>
              <a:t>（一）浮点数</a:t>
            </a:r>
            <a:r>
              <a:rPr lang="en-US" altLang="zh-CN" sz="2400" dirty="0"/>
              <a:t>&amp;</a:t>
            </a:r>
            <a:r>
              <a:rPr lang="zh-CN" altLang="en-US" sz="2400" dirty="0"/>
              <a:t>科学计数法的识别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dirty="0"/>
              <a:t>画出</a:t>
            </a:r>
            <a:r>
              <a:rPr lang="en-US" altLang="zh-CN" dirty="0"/>
              <a:t>DFA</a:t>
            </a:r>
            <a:r>
              <a:rPr lang="zh-CN" altLang="en-US" dirty="0"/>
              <a:t>图：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增加了</a:t>
            </a:r>
            <a:r>
              <a:rPr lang="en-US" altLang="zh-CN" dirty="0"/>
              <a:t>8</a:t>
            </a:r>
            <a:r>
              <a:rPr lang="zh-CN" altLang="en-US" dirty="0"/>
              <a:t>个状态。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最后一个状态为原本的</a:t>
            </a:r>
            <a:r>
              <a:rPr lang="en-US" altLang="zh-CN" dirty="0"/>
              <a:t>DONE</a:t>
            </a:r>
            <a:r>
              <a:rPr lang="zh-CN" altLang="en-US" dirty="0"/>
              <a:t>状态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C62DE8-8738-4B31-ADB4-74D115C7E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461" y="2347535"/>
            <a:ext cx="5288450" cy="39700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E60D770-7754-42F3-9A1C-444FAB95D615}"/>
              </a:ext>
            </a:extLst>
          </p:cNvPr>
          <p:cNvSpPr txBox="1"/>
          <p:nvPr/>
        </p:nvSpPr>
        <p:spPr>
          <a:xfrm>
            <a:off x="5898596" y="6332970"/>
            <a:ext cx="4908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DFA</a:t>
            </a:r>
            <a:r>
              <a:rPr lang="zh-CN" altLang="en-US" sz="900" dirty="0"/>
              <a:t>在线制作网址：</a:t>
            </a:r>
            <a:r>
              <a:rPr lang="en-US" altLang="zh-CN" sz="900" dirty="0">
                <a:hlinkClick r:id="rId5"/>
              </a:rPr>
              <a:t>Finite State Machine Designer - by Evan Wallace (madebyevan.com)</a:t>
            </a:r>
            <a:endParaRPr lang="zh-CN" altLang="en-US" sz="900" dirty="0"/>
          </a:p>
        </p:txBody>
      </p:sp>
      <p:pic>
        <p:nvPicPr>
          <p:cNvPr id="7" name="音频 6">
            <a:hlinkClick r:id="" action="ppaction://media"/>
            <a:extLst>
              <a:ext uri="{FF2B5EF4-FFF2-40B4-BE49-F238E27FC236}">
                <a16:creationId xmlns:a16="http://schemas.microsoft.com/office/drawing/2014/main" id="{5471431E-A060-4514-A71D-687A6A1018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1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83"/>
    </mc:Choice>
    <mc:Fallback>
      <p:transition spd="slow" advTm="6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920111-C705-4612-909A-CCE8C669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</a:t>
            </a:r>
            <a:r>
              <a:rPr lang="zh-CN" altLang="en-US" dirty="0"/>
              <a:t>工作内容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F95DF6-0BB8-42E9-B143-1CC5C9910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800" b="1" dirty="0"/>
              <a:t>2.2 Tiny</a:t>
            </a:r>
            <a:r>
              <a:rPr lang="zh-CN" altLang="en-US" sz="2800" b="1" dirty="0"/>
              <a:t>词法分析器的新增功能</a:t>
            </a:r>
            <a:endParaRPr lang="en-US" altLang="zh-CN" sz="2800" b="1" dirty="0"/>
          </a:p>
          <a:p>
            <a:pPr marL="0" indent="0">
              <a:buNone/>
            </a:pPr>
            <a:r>
              <a:rPr lang="zh-CN" altLang="en-US" sz="2400" dirty="0"/>
              <a:t>（二）多行注释</a:t>
            </a:r>
            <a:r>
              <a:rPr lang="en-US" altLang="zh-CN" sz="2400" dirty="0"/>
              <a:t>/* */</a:t>
            </a:r>
            <a:r>
              <a:rPr lang="zh-CN" altLang="en-US" sz="2400" dirty="0"/>
              <a:t>的识别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画出</a:t>
            </a:r>
            <a:r>
              <a:rPr lang="en-US" altLang="zh-CN" sz="2400" dirty="0"/>
              <a:t>DFA</a:t>
            </a:r>
            <a:r>
              <a:rPr lang="zh-CN" altLang="en-US" sz="2400" dirty="0"/>
              <a:t>图：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增加了</a:t>
            </a:r>
            <a:r>
              <a:rPr lang="en-US" altLang="zh-CN" sz="2400" dirty="0"/>
              <a:t>4</a:t>
            </a:r>
            <a:r>
              <a:rPr lang="zh-CN" altLang="en-US" sz="2400" dirty="0"/>
              <a:t>个状态。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与此同时，将原本“</a:t>
            </a:r>
            <a:r>
              <a:rPr lang="en-US" altLang="zh-CN" sz="2400" dirty="0"/>
              <a:t>{}</a:t>
            </a:r>
            <a:r>
              <a:rPr lang="zh-CN" altLang="en-US" sz="2400" dirty="0"/>
              <a:t>”风格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注释保留。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D8BCD2B-7AB0-4620-BAEF-3701C80B0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646" y="2348770"/>
            <a:ext cx="5290519" cy="3968845"/>
          </a:xfrm>
          <a:prstGeom prst="rect">
            <a:avLst/>
          </a:prstGeom>
        </p:spPr>
      </p:pic>
      <p:pic>
        <p:nvPicPr>
          <p:cNvPr id="5" name="音频 4">
            <a:hlinkClick r:id="" action="ppaction://media"/>
            <a:extLst>
              <a:ext uri="{FF2B5EF4-FFF2-40B4-BE49-F238E27FC236}">
                <a16:creationId xmlns:a16="http://schemas.microsoft.com/office/drawing/2014/main" id="{56B91D1E-C241-4CCD-B556-7DB756A0D5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07"/>
    </mc:Choice>
    <mc:Fallback>
      <p:transition spd="slow" advTm="11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920111-C705-4612-909A-CCE8C669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</a:t>
            </a:r>
            <a:r>
              <a:rPr lang="zh-CN" altLang="en-US" dirty="0"/>
              <a:t>工作内容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F95DF6-0BB8-42E9-B143-1CC5C9910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dirty="0"/>
              <a:t>2.2 Tiny</a:t>
            </a:r>
            <a:r>
              <a:rPr lang="zh-CN" altLang="en-US" sz="2800" b="1" dirty="0"/>
              <a:t>词法分析器的新增功能</a:t>
            </a:r>
            <a:endParaRPr lang="en-US" altLang="zh-CN" sz="2800" b="1" dirty="0"/>
          </a:p>
          <a:p>
            <a:pPr marL="0" indent="0">
              <a:buNone/>
            </a:pPr>
            <a:r>
              <a:rPr lang="zh-CN" altLang="en-US" sz="2400" dirty="0"/>
              <a:t>（三）出错处理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针对科学计数法中</a:t>
            </a:r>
            <a:r>
              <a:rPr lang="en-US" altLang="zh-CN" sz="2400" dirty="0"/>
              <a:t>e/E</a:t>
            </a:r>
            <a:r>
              <a:rPr lang="zh-CN" altLang="en-US" sz="2400" dirty="0"/>
              <a:t>后不能有小数点进行处理。检测到小数点则进行报错。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针对变量名的出错，增加了以数字开头的变量名的识别报错。</a:t>
            </a:r>
          </a:p>
        </p:txBody>
      </p:sp>
      <p:pic>
        <p:nvPicPr>
          <p:cNvPr id="5" name="音频 4">
            <a:hlinkClick r:id="" action="ppaction://media"/>
            <a:extLst>
              <a:ext uri="{FF2B5EF4-FFF2-40B4-BE49-F238E27FC236}">
                <a16:creationId xmlns:a16="http://schemas.microsoft.com/office/drawing/2014/main" id="{BC40AA1F-CDB1-440C-A718-A70B2202C3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6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91"/>
    </mc:Choice>
    <mc:Fallback>
      <p:transition spd="slow" advTm="11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301254-77C0-4320-A353-F9863D75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实现方式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4E5EC8-5D88-4467-9751-71BFBB41B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主要采用的实现方式：双层嵌套的</a:t>
            </a:r>
            <a:r>
              <a:rPr lang="en-US" altLang="zh-CN" dirty="0"/>
              <a:t>case</a:t>
            </a:r>
            <a:r>
              <a:rPr lang="zh-CN" altLang="en-US" dirty="0"/>
              <a:t>语句</a:t>
            </a:r>
            <a:endParaRPr lang="en-US" altLang="zh-CN" dirty="0"/>
          </a:p>
          <a:p>
            <a:r>
              <a:rPr lang="zh-CN" altLang="en-US" dirty="0"/>
              <a:t>（一）科学计数法的实现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B958D26-5632-46CF-B84D-4E01BAA018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403"/>
          <a:stretch/>
        </p:blipFill>
        <p:spPr>
          <a:xfrm>
            <a:off x="713232" y="2961833"/>
            <a:ext cx="4732871" cy="37277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7E17AF8-9BAE-483F-9DC9-48FD111E51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401"/>
          <a:stretch/>
        </p:blipFill>
        <p:spPr>
          <a:xfrm>
            <a:off x="5894037" y="3429000"/>
            <a:ext cx="5274310" cy="22544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77D0A01-ADE6-4CA3-92C1-4EB29B561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000" y="593165"/>
            <a:ext cx="3466625" cy="2602422"/>
          </a:xfrm>
          <a:prstGeom prst="rect">
            <a:avLst/>
          </a:prstGeom>
        </p:spPr>
      </p:pic>
      <p:pic>
        <p:nvPicPr>
          <p:cNvPr id="9" name="音频 8">
            <a:hlinkClick r:id="" action="ppaction://media"/>
            <a:extLst>
              <a:ext uri="{FF2B5EF4-FFF2-40B4-BE49-F238E27FC236}">
                <a16:creationId xmlns:a16="http://schemas.microsoft.com/office/drawing/2014/main" id="{6E599598-BC87-457A-8072-FAEED7E98D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7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58"/>
    </mc:Choice>
    <mc:Fallback>
      <p:transition spd="slow" advTm="12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风景">
  <a:themeElements>
    <a:clrScheme name="风景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风景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风景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TM03457515[[fn=风景]]</Template>
  <TotalTime>444</TotalTime>
  <Words>805</Words>
  <Application>Microsoft Office PowerPoint</Application>
  <PresentationFormat>宽屏</PresentationFormat>
  <Paragraphs>95</Paragraphs>
  <Slides>22</Slides>
  <Notes>0</Notes>
  <HiddenSlides>0</HiddenSlides>
  <MMClips>13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Arial</vt:lpstr>
      <vt:lpstr>Century Schoolbook</vt:lpstr>
      <vt:lpstr>Wingdings 2</vt:lpstr>
      <vt:lpstr>风景</vt:lpstr>
      <vt:lpstr>编译原理词法分析报告</vt:lpstr>
      <vt:lpstr>1.编程语言及开发环境 </vt:lpstr>
      <vt:lpstr>2. 工作内容 </vt:lpstr>
      <vt:lpstr>2. 工作内容 </vt:lpstr>
      <vt:lpstr>2. 工作内容 </vt:lpstr>
      <vt:lpstr>2. 工作内容 </vt:lpstr>
      <vt:lpstr>2. 工作内容 </vt:lpstr>
      <vt:lpstr>2. 工作内容 </vt:lpstr>
      <vt:lpstr>3.实现方式</vt:lpstr>
      <vt:lpstr>3.实现方式</vt:lpstr>
      <vt:lpstr>3.实现方式</vt:lpstr>
      <vt:lpstr>3.实现方式</vt:lpstr>
      <vt:lpstr>3.实现方式</vt:lpstr>
      <vt:lpstr>3.实现方式</vt:lpstr>
      <vt:lpstr>4. 核心函数的复杂度分析</vt:lpstr>
      <vt:lpstr>4. 核心函数的复杂度分析</vt:lpstr>
      <vt:lpstr>5. 实际测试</vt:lpstr>
      <vt:lpstr>5. 实际测试</vt:lpstr>
      <vt:lpstr>5. 实际测试</vt:lpstr>
      <vt:lpstr>5. 实际测试</vt:lpstr>
      <vt:lpstr>5. 实际测试</vt:lpstr>
      <vt:lpstr>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汇编原理词法分析报告</dc:title>
  <dc:creator>Louise Lu</dc:creator>
  <cp:lastModifiedBy>Lu Hong</cp:lastModifiedBy>
  <cp:revision>9</cp:revision>
  <dcterms:created xsi:type="dcterms:W3CDTF">2022-04-07T05:40:06Z</dcterms:created>
  <dcterms:modified xsi:type="dcterms:W3CDTF">2022-04-11T02:54:24Z</dcterms:modified>
</cp:coreProperties>
</file>